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46"/>
  </p:notesMasterIdLst>
  <p:sldIdLst>
    <p:sldId id="342" r:id="rId2"/>
    <p:sldId id="327" r:id="rId3"/>
    <p:sldId id="312" r:id="rId4"/>
    <p:sldId id="325" r:id="rId5"/>
    <p:sldId id="399" r:id="rId6"/>
    <p:sldId id="274" r:id="rId7"/>
    <p:sldId id="315" r:id="rId8"/>
    <p:sldId id="316" r:id="rId9"/>
    <p:sldId id="318" r:id="rId10"/>
    <p:sldId id="400" r:id="rId11"/>
    <p:sldId id="298" r:id="rId12"/>
    <p:sldId id="299" r:id="rId13"/>
    <p:sldId id="319" r:id="rId14"/>
    <p:sldId id="320" r:id="rId15"/>
    <p:sldId id="284" r:id="rId16"/>
    <p:sldId id="303" r:id="rId17"/>
    <p:sldId id="302" r:id="rId18"/>
    <p:sldId id="261" r:id="rId19"/>
    <p:sldId id="353" r:id="rId20"/>
    <p:sldId id="343" r:id="rId21"/>
    <p:sldId id="313" r:id="rId22"/>
    <p:sldId id="265" r:id="rId23"/>
    <p:sldId id="310" r:id="rId24"/>
    <p:sldId id="388" r:id="rId25"/>
    <p:sldId id="341" r:id="rId26"/>
    <p:sldId id="262" r:id="rId27"/>
    <p:sldId id="346" r:id="rId28"/>
    <p:sldId id="347" r:id="rId29"/>
    <p:sldId id="348" r:id="rId30"/>
    <p:sldId id="401" r:id="rId31"/>
    <p:sldId id="354" r:id="rId32"/>
    <p:sldId id="355" r:id="rId33"/>
    <p:sldId id="356" r:id="rId34"/>
    <p:sldId id="357" r:id="rId35"/>
    <p:sldId id="358" r:id="rId36"/>
    <p:sldId id="359" r:id="rId37"/>
    <p:sldId id="385" r:id="rId38"/>
    <p:sldId id="386" r:id="rId39"/>
    <p:sldId id="364" r:id="rId40"/>
    <p:sldId id="374" r:id="rId41"/>
    <p:sldId id="375" r:id="rId42"/>
    <p:sldId id="376" r:id="rId43"/>
    <p:sldId id="378" r:id="rId44"/>
    <p:sldId id="40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8925" autoAdjust="0"/>
  </p:normalViewPr>
  <p:slideViewPr>
    <p:cSldViewPr>
      <p:cViewPr>
        <p:scale>
          <a:sx n="66" d="100"/>
          <a:sy n="66" d="100"/>
        </p:scale>
        <p:origin x="348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4A73-72D8-425A-A511-0FFD3FB53996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308E8-88B3-41BB-815A-E67349CED4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08E8-88B3-41BB-815A-E67349CED438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Summary of students’ IQ profile for the year 2015</a:t>
            </a:r>
            <a:r>
              <a:rPr lang="en-US" sz="1200" b="1" u="sng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200" b="1" u="sng" baseline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12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ohar</a:t>
            </a:r>
            <a:r>
              <a:rPr lang="en-US" sz="12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town and DHA campuses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08E8-88B3-41BB-815A-E67349CED43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This slide excludes orphans</a:t>
            </a:r>
            <a:r>
              <a:rPr lang="en-US" b="1" u="sng" baseline="0" dirty="0" smtClean="0">
                <a:latin typeface="Arial" pitchFamily="34" charset="0"/>
                <a:cs typeface="Arial" pitchFamily="34" charset="0"/>
              </a:rPr>
              <a:t> and parentless students of </a:t>
            </a:r>
            <a:r>
              <a:rPr lang="en-US" b="1" u="sng" baseline="0" dirty="0" err="1" smtClean="0">
                <a:latin typeface="Arial" pitchFamily="34" charset="0"/>
                <a:cs typeface="Arial" pitchFamily="34" charset="0"/>
              </a:rPr>
              <a:t>Johar</a:t>
            </a:r>
            <a:r>
              <a:rPr lang="en-US" b="1" u="sng" baseline="0" dirty="0" smtClean="0">
                <a:latin typeface="Arial" pitchFamily="34" charset="0"/>
                <a:cs typeface="Arial" pitchFamily="34" charset="0"/>
              </a:rPr>
              <a:t> Town and DHA campuses. </a:t>
            </a:r>
            <a:endParaRPr lang="en-US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08E8-88B3-41BB-815A-E67349CED43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This slide excludes orphans</a:t>
            </a:r>
            <a:r>
              <a:rPr lang="en-US" b="1" u="sng" baseline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and parentless students of </a:t>
            </a:r>
            <a:r>
              <a:rPr lang="en-US" b="1" u="sng" baseline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Johar</a:t>
            </a:r>
            <a:r>
              <a:rPr lang="en-US" b="1" u="sng" baseline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Town and DHA campuses. </a:t>
            </a:r>
            <a:endParaRPr lang="en-US" b="1" u="sng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08E8-88B3-41BB-815A-E67349CED43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523543E-72FD-4933-96A7-F5FAD05D7AFA}" type="datetimeFigureOut">
              <a:rPr lang="en-US" smtClean="0"/>
              <a:pPr/>
              <a:t>22/04/2016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DB1E819-44D0-4C4F-A6D4-5138AC6D4E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Nourishment%20at%20DHA%20Campus.pptx" TargetMode="External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SA\Certificates giving pics 2-10-14\IMG_4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1364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323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338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6133" y="3124200"/>
            <a:ext cx="663786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819837" y="685800"/>
            <a:ext cx="35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INITIAL INTERVIEWS 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FIRST CONTACT WITH</a:t>
            </a:r>
          </a:p>
          <a:p>
            <a:pPr algn="ctr"/>
            <a:r>
              <a:rPr lang="en-US" sz="2400" b="1" dirty="0" smtClean="0"/>
              <a:t> APPLICANT FAMILY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0"/>
            <a:ext cx="2396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Mr. </a:t>
            </a:r>
            <a:r>
              <a:rPr lang="en-US" sz="2000" b="1" dirty="0" err="1" smtClean="0"/>
              <a:t>Ajmal</a:t>
            </a:r>
            <a:r>
              <a:rPr lang="en-US" sz="2000" b="1" dirty="0" smtClean="0"/>
              <a:t>, Volunteer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029200"/>
            <a:ext cx="20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Mrs. Brig  </a:t>
            </a:r>
            <a:r>
              <a:rPr lang="en-US" sz="2000" b="1" dirty="0" err="1" smtClean="0"/>
              <a:t>Rehan</a:t>
            </a:r>
            <a:r>
              <a:rPr lang="en-US" sz="2000" b="1" dirty="0" smtClean="0"/>
              <a:t>, </a:t>
            </a:r>
          </a:p>
          <a:p>
            <a:r>
              <a:rPr lang="en-US" sz="2000" b="1" dirty="0" smtClean="0"/>
              <a:t>Volunteer</a:t>
            </a:r>
            <a:endParaRPr lang="en-US" sz="2000" b="1" dirty="0"/>
          </a:p>
        </p:txBody>
      </p:sp>
    </p:spTree>
  </p:cSld>
  <p:clrMapOvr>
    <a:masterClrMapping/>
  </p:clrMapOvr>
  <p:transition spd="slow" advTm="13774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0"/>
            <a:ext cx="4323907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0"/>
            <a:ext cx="3759200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76200"/>
            <a:ext cx="3174423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76200"/>
            <a:ext cx="2743200" cy="3094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981200" y="3276600"/>
            <a:ext cx="41148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    GROUND VERIFICATION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6172200" y="1447800"/>
            <a:ext cx="3048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57600" y="5410200"/>
            <a:ext cx="3048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09800" y="381000"/>
            <a:ext cx="9906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05400" y="381000"/>
            <a:ext cx="9906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7972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PICS from BB-GVs\IMG00382-20120303-0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733791" y="152400"/>
            <a:ext cx="7572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With Great Grand Parents--  1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2400" b="1" dirty="0" smtClean="0">
                <a:solidFill>
                  <a:schemeClr val="bg1"/>
                </a:solidFill>
              </a:rPr>
              <a:t> child likely to go beyond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Class 5 in over 120 years of  known family history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81400" y="1600200"/>
            <a:ext cx="2286000" cy="3657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57400" y="2667000"/>
            <a:ext cx="6858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67400" y="990600"/>
            <a:ext cx="9906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76341" y="1295400"/>
            <a:ext cx="211525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Ground Verifier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048000"/>
            <a:ext cx="169879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G/G Parents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753" y="1524000"/>
            <a:ext cx="113524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Mother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1371600"/>
            <a:ext cx="151676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G/ Mother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76400" y="1905000"/>
            <a:ext cx="6858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9400" y="1828800"/>
            <a:ext cx="6858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" y="2971800"/>
            <a:ext cx="189923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Applicant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9144000" cy="8287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398759">
                <a:tc>
                  <a:txBody>
                    <a:bodyPr/>
                    <a:lstStyle/>
                    <a:p>
                      <a:pPr algn="ctr"/>
                      <a:r>
                        <a:rPr lang="en-US" sz="2800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What Do We Provide? </a:t>
                      </a:r>
                      <a:endParaRPr lang="en-US" sz="2800" u="sn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52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Contemporary Education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Char char="o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years of school education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from Nursery to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FSc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Char char="o"/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Char char="o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Planned up to professional  level ( 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years in school,  4 years   at</a:t>
                      </a: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None/>
                      </a:pPr>
                      <a:r>
                        <a:rPr lang="en-US" sz="200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universities and colleges 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or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 years at military academies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). </a:t>
                      </a: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</a:t>
                      </a: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Char char="o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Each cycle will take18 years.</a:t>
                      </a: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Char char="o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The first 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4 ENTRIES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 Class of 1998-2016, 1999- 2017, 2000-2018 &amp; 2001-2019) are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already in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universities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starting 2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half 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 after 14 years of schooling at TAC.  Another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6 months  to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years to become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competitive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professional graduates. </a:t>
                      </a:r>
                    </a:p>
                    <a:p>
                      <a:pPr marL="800100" lvl="1" indent="-3429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Courier New" pitchFamily="49" charset="0"/>
                        <a:buNone/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b="1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00100" lvl="1" indent="-8001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Wingdings" pitchFamily="2" charset="2"/>
                        <a:buChar char="Ø"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VALUE 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EDUCATION (TARBEEAT / GROOMING ) PASSES THROUGH  ALL  ACTIVITIES  LIKE  A  SCARLET  THREAD.</a:t>
                      </a:r>
                    </a:p>
                    <a:p>
                      <a:pPr marL="1143000" indent="-11430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Wingdings" pitchFamily="2" charset="2"/>
                        <a:buChar char="Ø"/>
                      </a:pPr>
                      <a:endParaRPr lang="en-US" sz="20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143000" indent="-11430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Wingdings" pitchFamily="2" charset="2"/>
                        <a:buChar char="Ø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Uniform and sports wear.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143000" indent="-11430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Wingdings" pitchFamily="2" charset="2"/>
                        <a:buChar char="Ø"/>
                      </a:pPr>
                      <a:endParaRPr lang="en-US" sz="2000" b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143000" indent="-11430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Wingdings" pitchFamily="2" charset="2"/>
                        <a:buChar char="Ø"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Best available text books and scaled full range of stationery.</a:t>
                      </a:r>
                    </a:p>
                    <a:p>
                      <a:pPr marL="1143000" indent="-11430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Wingdings" pitchFamily="2" charset="2"/>
                        <a:buNone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       </a:t>
                      </a:r>
                    </a:p>
                    <a:p>
                      <a:pPr marL="341313" indent="-341313" algn="l" defTabSz="912813">
                        <a:lnSpc>
                          <a:spcPct val="8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           Physical development and sports facilities. </a:t>
                      </a:r>
                    </a:p>
                    <a:p>
                      <a:pPr marL="341313" indent="-341313" algn="l" defTabSz="912813">
                        <a:lnSpc>
                          <a:spcPct val="80000"/>
                        </a:lnSpc>
                        <a:buFont typeface="Wingdings" pitchFamily="2" charset="2"/>
                        <a:buChar char="Ø"/>
                      </a:pPr>
                      <a:endParaRPr lang="en-US" sz="2000" b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1313" indent="-341313" algn="l" defTabSz="912813">
                        <a:lnSpc>
                          <a:spcPct val="8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           Periodic medical check up, first aid and preventive </a:t>
                      </a:r>
                      <a:r>
                        <a:rPr lang="en-US" sz="2000" b="0" baseline="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edical care.</a:t>
                      </a:r>
                    </a:p>
                    <a:p>
                      <a:pPr marL="1143000" indent="-1143000" algn="l" defTabSz="912813">
                        <a:lnSpc>
                          <a:spcPct val="80000"/>
                        </a:lnSpc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endParaRPr lang="en-US" sz="24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1106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600" b="1" u="sng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                             </a:t>
            </a:r>
          </a:p>
          <a:p>
            <a:pPr algn="ctr">
              <a:buNone/>
            </a:pP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INSTITUTIONAL GROWTH</a:t>
            </a:r>
            <a:endParaRPr lang="en-US" sz="16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:\10-DHA Campus\JTC Pics for DHAC Decor\Campuses-Sep12\DSCN1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33528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D:\10-DHA Campus\Pics\New Pictures\DHA Campu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33528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581400" y="3352800"/>
            <a:ext cx="5562600" cy="228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rst Campus-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804" y="838200"/>
            <a:ext cx="8872655" cy="586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73223"/>
            <a:ext cx="84582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latin typeface="Arial" pitchFamily="34" charset="0"/>
                <a:cs typeface="Arial" pitchFamily="34" charset="0"/>
              </a:rPr>
              <a:t>FIRST CAMPUS</a:t>
            </a:r>
            <a:r>
              <a:rPr lang="en-US" sz="1600" b="1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22 Sep1998</a:t>
            </a:r>
            <a:endParaRPr lang="en-US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Faisal Town, Lahore. 500 Square Yards. Single Storey Residential House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5638800"/>
            <a:ext cx="365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Rent: 15,000 PER MONTH</a:t>
            </a:r>
            <a:endParaRPr lang="en-US" sz="24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soC44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8839200" cy="586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04800" y="76200"/>
            <a:ext cx="8686800" cy="144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CA" sz="2000" b="1" u="sng" dirty="0" smtClean="0">
                <a:latin typeface="Arial" pitchFamily="34" charset="0"/>
                <a:cs typeface="Arial" pitchFamily="34" charset="0"/>
              </a:rPr>
              <a:t>SECOND CAMPUS</a:t>
            </a:r>
          </a:p>
          <a:p>
            <a:pPr algn="ctr"/>
            <a:r>
              <a:rPr lang="en-CA" sz="2000" b="1" u="sng" dirty="0" smtClean="0">
                <a:latin typeface="Arial" pitchFamily="34" charset="0"/>
                <a:cs typeface="Arial" pitchFamily="34" charset="0"/>
              </a:rPr>
              <a:t>1999 - 2003</a:t>
            </a:r>
          </a:p>
          <a:p>
            <a:pPr algn="ctr"/>
            <a:r>
              <a:rPr lang="en-CA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CA" sz="2400" b="1" dirty="0" smtClean="0">
                <a:latin typeface="Arial" pitchFamily="34" charset="0"/>
                <a:cs typeface="Arial" pitchFamily="34" charset="0"/>
              </a:rPr>
              <a:t>500 Square Yards. </a:t>
            </a:r>
          </a:p>
          <a:p>
            <a:pPr algn="ctr"/>
            <a:r>
              <a:rPr lang="en-CA" sz="2400" b="1" dirty="0" smtClean="0">
                <a:latin typeface="Arial" pitchFamily="34" charset="0"/>
                <a:cs typeface="Arial" pitchFamily="34" charset="0"/>
              </a:rPr>
              <a:t>Double Storey Residential House</a:t>
            </a:r>
            <a:endParaRPr lang="en-CA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248400"/>
            <a:ext cx="3512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RENT: 30,000 PER MONTH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 rot="20378208">
            <a:off x="214709" y="374364"/>
            <a:ext cx="2223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VERTICLE GROWTH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 rot="1947365">
            <a:off x="7302851" y="518011"/>
            <a:ext cx="1642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FAISAL TOWN</a:t>
            </a:r>
            <a:endParaRPr lang="en-US" sz="20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10-DHA Campus\JTC Pics for DHAC Decor\Campuses-Sep12\4-41-L, Model Town,3rd Campus-2003-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458200" cy="5562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81000" y="0"/>
            <a:ext cx="8458200" cy="144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CA" sz="2000" b="1" u="sng" dirty="0" smtClean="0">
                <a:latin typeface="Arial" pitchFamily="34" charset="0"/>
                <a:cs typeface="Arial" pitchFamily="34" charset="0"/>
              </a:rPr>
              <a:t>THIRD CAMPUS </a:t>
            </a:r>
          </a:p>
          <a:p>
            <a:pPr algn="ctr"/>
            <a:r>
              <a:rPr lang="en-CA" sz="2000" b="1" u="sng" dirty="0" smtClean="0">
                <a:latin typeface="Arial" pitchFamily="34" charset="0"/>
                <a:cs typeface="Arial" pitchFamily="34" charset="0"/>
              </a:rPr>
              <a:t>2003-2008</a:t>
            </a:r>
          </a:p>
          <a:p>
            <a:pPr algn="ctr"/>
            <a:r>
              <a:rPr lang="en-CA" sz="2400" b="1" dirty="0" smtClean="0">
                <a:latin typeface="Arial" pitchFamily="34" charset="0"/>
                <a:cs typeface="Arial" pitchFamily="34" charset="0"/>
              </a:rPr>
              <a:t>1000 Square Yards. </a:t>
            </a:r>
          </a:p>
          <a:p>
            <a:pPr algn="ctr"/>
            <a:r>
              <a:rPr lang="en-CA" sz="2400" b="1" dirty="0" smtClean="0">
                <a:latin typeface="Arial" pitchFamily="34" charset="0"/>
                <a:cs typeface="Arial" pitchFamily="34" charset="0"/>
              </a:rPr>
              <a:t>Double Storey Residential House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C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6183868"/>
            <a:ext cx="6377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RENT:Rs: 50,000, VACATED AT Rs. 100,000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 rot="19845883">
            <a:off x="280919" y="455400"/>
            <a:ext cx="2281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VERTICLE  GROWTH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 rot="1933889">
            <a:off x="6900493" y="354784"/>
            <a:ext cx="2035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MODEL TOWN</a:t>
            </a:r>
            <a:endParaRPr lang="en-US" sz="24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ront Elevation by James--May 2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8686800" cy="571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0"/>
            <a:ext cx="8382000" cy="11387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CA" sz="2000" b="1" u="sng" dirty="0" smtClean="0">
                <a:latin typeface="Arial" pitchFamily="34" charset="0"/>
                <a:cs typeface="Arial" pitchFamily="34" charset="0"/>
              </a:rPr>
              <a:t>CUSTOM  BUILT JOHAR  TOWN CAMPUS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Total Area 1.5 Acres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CA" sz="2400" b="1" dirty="0" smtClean="0">
                <a:latin typeface="Arial" pitchFamily="34" charset="0"/>
                <a:cs typeface="Arial" pitchFamily="34" charset="0"/>
              </a:rPr>
              <a:t>Covered </a:t>
            </a:r>
            <a:r>
              <a:rPr lang="en-CA" sz="2400" b="1" dirty="0">
                <a:latin typeface="Arial" pitchFamily="34" charset="0"/>
                <a:cs typeface="Arial" pitchFamily="34" charset="0"/>
              </a:rPr>
              <a:t>Area</a:t>
            </a:r>
            <a:r>
              <a:rPr lang="en-CA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52,000 Sq. feet</a:t>
            </a:r>
            <a:endParaRPr lang="en-CA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9572014">
            <a:off x="-157693" y="599376"/>
            <a:ext cx="2281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VERTICLE  GROWTH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 rot="2022270">
            <a:off x="7024806" y="312743"/>
            <a:ext cx="2165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OCCUPIED  ON </a:t>
            </a:r>
          </a:p>
          <a:p>
            <a:r>
              <a:rPr lang="en-US" sz="2000" b="1" dirty="0" smtClean="0"/>
              <a:t>14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AUGUST 2008</a:t>
            </a:r>
            <a:endParaRPr lang="en-US" sz="20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1--Presentation Folder.Dec 14-Tfr\Agreement Signing--ADJUS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9849"/>
            <a:ext cx="6705600" cy="3206551"/>
          </a:xfrm>
          <a:prstGeom prst="rect">
            <a:avLst/>
          </a:prstGeom>
          <a:noFill/>
        </p:spPr>
      </p:pic>
      <p:pic>
        <p:nvPicPr>
          <p:cNvPr id="1028" name="Picture 4" descr="D:\1--Presentation Folder.Dec 14-Tfr\Agreement Signing 6-ADJUS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265363"/>
            <a:ext cx="3022533" cy="32210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00200" y="106740"/>
            <a:ext cx="61722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 BEGINNING  OF  HORIZONTAL  EXPANSION 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AGREEMENT  SIGNING  CEREMONY </a:t>
            </a:r>
          </a:p>
          <a:p>
            <a:pPr algn="ctr"/>
            <a:r>
              <a:rPr lang="en-US" sz="2400" b="1" dirty="0" smtClean="0"/>
              <a:t>AT  DHA  CONFERENCE  ROOM</a:t>
            </a:r>
            <a:r>
              <a:rPr lang="en-US" sz="700" b="1" dirty="0" smtClean="0"/>
              <a:t>..</a:t>
            </a:r>
            <a:endParaRPr lang="en-US" sz="1200" b="1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CA" dirty="0" smtClean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pic>
        <p:nvPicPr>
          <p:cNvPr id="3075" name="Picture 2" descr="https://encrypted-tbn2.gstatic.com/images?q=tbn:ANd9GcTAIjSUCJdBIIvGGkNRW5Mt2FEiua-GIhhWY9S42ZFdaYmbp40K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5638" y="2667000"/>
            <a:ext cx="1909762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i41.photobucket.com/albums/e256/SalsJewel/51JoinHa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724400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 descr="http://www.androidmag.com/sites/default/files/styles/large/public/field/image/alliance%20han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48200"/>
            <a:ext cx="22098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http://www.mpoweredcolorado.org/getmedia/98d6a2c6-c852-426f-8fba-f70ab3969334/Join-Us-Hands.aspx?width=275&amp;height=266&amp;ext=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26003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0" descr="http://us.123rf.com/400wm/400/400/michaeldb/michaeldb0902/michaeldb090200027/4391560-human-skintones-join-hands-and-blend-together-in-a-ring-of-diverse-multicultural-peop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52400"/>
            <a:ext cx="2590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2" descr="http://us.123rf.com/400wm/400/400/michaeldb/michaeldb1202/michaeldb120200009/12448579-team-of-people-join-hands-as-symbol-of-teamwork-collaboration-or-cooperat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5105400"/>
            <a:ext cx="24384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3" descr="C:\Users\Administrator\Pictures\rEACH OU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3048000"/>
            <a:ext cx="215582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6" descr="http://www.socalgreenrealestateblog.com/wp-content/uploads/2011/12/green-world-han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1524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8" descr="http://www.flighttimetv.com/Images/shaking%20hand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2819400"/>
            <a:ext cx="2176463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14600" y="2647950"/>
            <a:ext cx="4118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400" b="1" dirty="0"/>
              <a:t> IS ALL ABOUT JOINING HANDS</a:t>
            </a:r>
          </a:p>
        </p:txBody>
      </p:sp>
      <p:pic>
        <p:nvPicPr>
          <p:cNvPr id="4109" name="Picture 13" descr="D:\LOGO\Logo-- THS &amp; TAC\TAC 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6200" y="1981200"/>
            <a:ext cx="14763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103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DHAC- PICTURES FOR PRESENTATION\dhac mUSIC 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0" y="0"/>
            <a:ext cx="9147704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53200" y="0"/>
            <a:ext cx="24432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/>
              <a:t>DHA </a:t>
            </a:r>
          </a:p>
          <a:p>
            <a:pPr algn="ctr"/>
            <a:r>
              <a:rPr lang="en-US" sz="4800" b="1" dirty="0" smtClean="0"/>
              <a:t>CAMPUS</a:t>
            </a:r>
            <a:endParaRPr lang="en-US" sz="48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447800"/>
          </a:xfrm>
          <a:solidFill>
            <a:schemeClr val="accent6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HORIZONTAL  EXPANSION  OF  THE  CONCEPT</a:t>
            </a:r>
            <a:br>
              <a:rPr lang="en-US" sz="24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FIRST  CAMPUS,  DHA  LAHORE</a:t>
            </a:r>
            <a:r>
              <a:rPr lang="en-US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u="sng" dirty="0" smtClean="0">
                <a:latin typeface="Times New Roman" pitchFamily="18" charset="0"/>
              </a:rPr>
              <a:t/>
            </a:r>
            <a:br>
              <a:rPr lang="en-US" sz="2000" u="sng" dirty="0" smtClean="0">
                <a:latin typeface="Times New Roman" pitchFamily="18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D:\10-DHA Campus\Pics\New Pictures\DHA Campu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 rot="1813492">
            <a:off x="6709562" y="2111458"/>
            <a:ext cx="238892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6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  OCT  2012</a:t>
            </a:r>
            <a:endParaRPr lang="en-US" sz="28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0-DHA Campus\Pics\Pics for emailing\7-Syed Babar Ali giving 1st uniform to the first student at DHA Camp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27329"/>
            <a:ext cx="8839200" cy="5773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98451" y="780871"/>
            <a:ext cx="2901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First Uniform Award 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at DHA Campus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by  </a:t>
            </a:r>
            <a:r>
              <a:rPr lang="en-US" sz="2400" b="1" dirty="0" err="1" smtClean="0">
                <a:solidFill>
                  <a:schemeClr val="bg1"/>
                </a:solidFill>
              </a:rPr>
              <a:t>Syed</a:t>
            </a:r>
            <a:r>
              <a:rPr lang="en-US" sz="2400" b="1" dirty="0" smtClean="0">
                <a:solidFill>
                  <a:schemeClr val="bg1"/>
                </a:solidFill>
              </a:rPr>
              <a:t> Babar Ali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1"/>
            <a:ext cx="94488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6200" y="0"/>
            <a:ext cx="2590800" cy="762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DHA CAMPUS </a:t>
            </a:r>
            <a:br>
              <a:rPr lang="en-US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INAUGURATION DAY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u="sng" dirty="0" smtClean="0">
                <a:latin typeface="Times New Roman" pitchFamily="18" charset="0"/>
              </a:rPr>
              <a:t/>
            </a:r>
            <a:br>
              <a:rPr lang="en-US" sz="3600" u="sng" dirty="0" smtClean="0">
                <a:latin typeface="Times New Roman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HA Campus from Acer.7.2.15\PICS DHAC\Unveiling Inaugural Plaque-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561" y="381000"/>
            <a:ext cx="9178561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UNVEILING THE INAUGURAL PLAQUE BY THE STUDENTS FROM 1</a:t>
            </a:r>
            <a:r>
              <a:rPr lang="en-US" sz="1400" b="1" baseline="30000" dirty="0" smtClean="0"/>
              <a:t>ST</a:t>
            </a:r>
            <a:r>
              <a:rPr lang="en-US" sz="1400" b="1" dirty="0" smtClean="0"/>
              <a:t> NURSERY AT DHA CAMPUS  IN THE PRESENCE OF  </a:t>
            </a:r>
          </a:p>
          <a:p>
            <a:r>
              <a:rPr lang="en-US" sz="1400" b="1" dirty="0" smtClean="0"/>
              <a:t>GENERAL  RASHAD MAHMOOD,  CHAIRMAN, JCSC, BRIG HAROON MALIK, ADMINISTRATOR DHA  LAHORE</a:t>
            </a:r>
          </a:p>
          <a:p>
            <a:r>
              <a:rPr lang="en-US" sz="1400" b="1" dirty="0" smtClean="0"/>
              <a:t>&amp; MR. M. YAHYA MIR, SENIOR MOST MEMBER OF BOG OF THE HELPCARE SOCIETY </a:t>
            </a:r>
            <a:endParaRPr lang="en-US" sz="14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--Presentation Folder.Dec 14-Tfr\Inaugural P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0866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10-DHA Campus\Pics\Pics for emailing\10-Hoisting the National &amp; Institutional flags by students assisted by eld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8200" y="304800"/>
            <a:ext cx="3962400" cy="45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FLAG HOISTING CEREMONY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4000" u="sng" dirty="0" smtClean="0">
                <a:latin typeface="Times New Roman" pitchFamily="18" charset="0"/>
              </a:rPr>
              <a:t/>
            </a:r>
            <a:br>
              <a:rPr lang="en-US" sz="4000" u="sng" dirty="0" smtClean="0">
                <a:latin typeface="Times New Roman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HAC- PICTURES FOR PRESENTATION\DHACPics  by Sajid. Nur 12\DSC0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47701" cy="2667000"/>
          </a:xfrm>
          <a:prstGeom prst="rect">
            <a:avLst/>
          </a:prstGeom>
          <a:noFill/>
        </p:spPr>
      </p:pic>
      <p:pic>
        <p:nvPicPr>
          <p:cNvPr id="1027" name="Picture 3" descr="E:\DHAC- PICTURES FOR PRESENTATION\DHACPics  by Sajid. Nur 12\IMG_0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071" y="1066800"/>
            <a:ext cx="4838929" cy="3227566"/>
          </a:xfrm>
          <a:prstGeom prst="rect">
            <a:avLst/>
          </a:prstGeom>
          <a:noFill/>
        </p:spPr>
      </p:pic>
      <p:pic>
        <p:nvPicPr>
          <p:cNvPr id="1028" name="Picture 4" descr="E:\DHAC- PICTURES FOR PRESENTATION\DHACPics  by Sajid. Nur 12\IMG_0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5724541" cy="3429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67400" y="4419600"/>
            <a:ext cx="320040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DHAC</a:t>
            </a:r>
          </a:p>
          <a:p>
            <a:pPr algn="ctr"/>
            <a:r>
              <a:rPr lang="en-US" sz="4800" b="1" dirty="0" smtClean="0"/>
              <a:t>GLIMPSES</a:t>
            </a:r>
            <a:endParaRPr lang="en-US" sz="48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DHAC- PICTURES FOR PRESENTATION\DHACPics  by Sajid. Nur 12\IMG_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1" y="3249396"/>
            <a:ext cx="5410200" cy="3608604"/>
          </a:xfrm>
          <a:prstGeom prst="rect">
            <a:avLst/>
          </a:prstGeom>
          <a:noFill/>
        </p:spPr>
      </p:pic>
      <p:pic>
        <p:nvPicPr>
          <p:cNvPr id="2050" name="Picture 2" descr="E:\DHAC- PICTURES FOR PRESENTATION\DHACPics  by Sajid. Nur 12\DSC0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304" y="0"/>
            <a:ext cx="5122696" cy="306863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PICS 2015\DHAC\DHAC Pics . 16.2.16\DSC088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4613" y="4758360"/>
            <a:ext cx="3656013" cy="2056778"/>
          </a:xfrm>
          <a:prstGeom prst="rect">
            <a:avLst/>
          </a:prstGeom>
          <a:noFill/>
        </p:spPr>
      </p:pic>
      <p:pic>
        <p:nvPicPr>
          <p:cNvPr id="2051" name="Picture 3" descr="E:\DHAC- PICTURES FOR PRESENTATION\DHACPics  by Sajid. Nur 12\DSC00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4648200" cy="2787227"/>
          </a:xfrm>
          <a:prstGeom prst="rect">
            <a:avLst/>
          </a:prstGeom>
          <a:noFill/>
        </p:spPr>
      </p:pic>
      <p:pic>
        <p:nvPicPr>
          <p:cNvPr id="1026" name="Picture 2" descr="D:\PICS 2015\DHAC\DHAC Pics . 16.2.16\IMG_20160117_114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5500" y="76200"/>
            <a:ext cx="2019300" cy="26924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564864" cy="3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E:\DHAC- PICTURES FOR PRESENTATION\DHACPics  by Sajid. Nur 12\DSC01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5166416"/>
            <a:ext cx="3202252" cy="1920184"/>
          </a:xfrm>
          <a:prstGeom prst="rect">
            <a:avLst/>
          </a:prstGeom>
          <a:noFill/>
        </p:spPr>
      </p:pic>
      <p:pic>
        <p:nvPicPr>
          <p:cNvPr id="3074" name="Picture 2" descr="E:\DHAC- PICTURES FOR PRESENTATION\DHACPics  by Sajid. Nur 12\DSC00115.JP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9" y="2743200"/>
            <a:ext cx="4185069" cy="2514600"/>
          </a:xfrm>
          <a:prstGeom prst="rect">
            <a:avLst/>
          </a:prstGeom>
          <a:noFill/>
        </p:spPr>
      </p:pic>
      <p:pic>
        <p:nvPicPr>
          <p:cNvPr id="3075" name="Picture 3" descr="E:\DHAC- PICTURES FOR PRESENTATION\DHACPics  by Sajid. Nur 12\DSC00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399"/>
            <a:ext cx="4191000" cy="2518164"/>
          </a:xfrm>
          <a:prstGeom prst="rect">
            <a:avLst/>
          </a:prstGeom>
          <a:noFill/>
        </p:spPr>
      </p:pic>
      <p:pic>
        <p:nvPicPr>
          <p:cNvPr id="3076" name="Picture 4" descr="E:\DHAC- PICTURES FOR PRESENTATION\DHACPics  by Sajid. Nur 12\DSC001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743200"/>
            <a:ext cx="4185069" cy="2514600"/>
          </a:xfrm>
          <a:prstGeom prst="rect">
            <a:avLst/>
          </a:prstGeom>
          <a:noFill/>
        </p:spPr>
      </p:pic>
      <p:pic>
        <p:nvPicPr>
          <p:cNvPr id="3077" name="Picture 5" descr="E:\DHAC- PICTURES FOR PRESENTATION\DHACPics  by Sajid. Nur 12\DSC001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3061" y="168834"/>
            <a:ext cx="4166139" cy="24981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579120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791200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TWINS</a:t>
            </a:r>
            <a:endParaRPr lang="en-US" sz="20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057400" y="381000"/>
            <a:ext cx="4953000" cy="381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THE HELPCARE SOCIETY</a:t>
            </a:r>
            <a:endParaRPr lang="en-US" sz="2800" dirty="0">
              <a:solidFill>
                <a:schemeClr val="bg1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2286000"/>
            <a:ext cx="3352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VISION</a:t>
            </a:r>
          </a:p>
          <a:p>
            <a:pPr>
              <a:buNone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REALISING POTENTIAL THROUGH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EQUAL</a:t>
            </a:r>
            <a:endParaRPr lang="en-US" sz="2800" b="1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OPPORTUNITIES</a:t>
            </a:r>
          </a:p>
        </p:txBody>
      </p:sp>
      <p:pic>
        <p:nvPicPr>
          <p:cNvPr id="6" name="Picture 5" descr="DSCN0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2667000" cy="27107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s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666308"/>
            <a:ext cx="2667000" cy="2734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DSCN0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147" y="4038600"/>
            <a:ext cx="2749973" cy="220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DSCN0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1295400"/>
            <a:ext cx="1981200" cy="2338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7581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Volunteer Support Program (VSP)\PAP Pics\Inauguration- Parents Awareness Pro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733" y="762000"/>
            <a:ext cx="9211733" cy="51816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2" y="0"/>
            <a:ext cx="375443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5257800"/>
            <a:ext cx="2438400" cy="162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05200" y="5943600"/>
            <a:ext cx="5626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VOLUNTEER SUPPORT PROGRAMME</a:t>
            </a:r>
          </a:p>
          <a:p>
            <a:pPr algn="ctr"/>
            <a:r>
              <a:rPr lang="en-US" sz="2800" b="1" dirty="0" smtClean="0"/>
              <a:t>DHA  CAMPUS  INITIATIVE</a:t>
            </a:r>
            <a:endParaRPr lang="en-US" sz="28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0" y="0"/>
            <a:ext cx="3962400" cy="65227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dirty="0" smtClean="0"/>
              <a:t>STATISTICAL  PROFILE</a:t>
            </a:r>
          </a:p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                                                   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" descr="Tahreem and Rabia, O Level Class, won the Runnersup trophy in Sharif Education Complex Open English Debate--Mar 2008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0"/>
            <a:ext cx="434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N0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371600"/>
            <a:ext cx="3581400" cy="2450431"/>
          </a:xfrm>
          <a:prstGeom prst="rect">
            <a:avLst/>
          </a:prstGeom>
        </p:spPr>
      </p:pic>
      <p:pic>
        <p:nvPicPr>
          <p:cNvPr id="9" name="Picture 8" descr="DSCN0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609600"/>
            <a:ext cx="5283200" cy="3962400"/>
          </a:xfrm>
          <a:prstGeom prst="rect">
            <a:avLst/>
          </a:prstGeom>
        </p:spPr>
      </p:pic>
      <p:pic>
        <p:nvPicPr>
          <p:cNvPr id="11" name="Picture 10" descr="DSCN08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200" y="3810000"/>
            <a:ext cx="4470400" cy="304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" y="0"/>
          <a:ext cx="9144000" cy="7387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141"/>
                <a:gridCol w="1516342"/>
                <a:gridCol w="1975839"/>
                <a:gridCol w="1975839"/>
                <a:gridCol w="1975839"/>
              </a:tblGrid>
              <a:tr h="52016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CURRENT POPULATION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|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2314"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Johar Town</a:t>
                      </a:r>
                      <a:endParaRPr lang="en-US" sz="20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DHA </a:t>
                      </a:r>
                      <a:endParaRPr lang="en-US" sz="20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0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Alumni</a:t>
                      </a:r>
                      <a:r>
                        <a:rPr lang="en-US" sz="20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in Universities</a:t>
                      </a:r>
                      <a:endParaRPr lang="en-US" sz="20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23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Total strength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456  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  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911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Classes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1313" indent="-341313" algn="ctr" defTabSz="912813" eaLnBrk="1" hangingPunct="1"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Nursery, Prep,</a:t>
                      </a:r>
                    </a:p>
                    <a:p>
                      <a:pPr marL="341313" indent="-341313" algn="l" defTabSz="912813" eaLnBrk="1" hangingPunct="1"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Grade1 to 10 &amp;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TAC</a:t>
                      </a:r>
                    </a:p>
                    <a:p>
                      <a:pPr marL="341313" indent="-341313" algn="l" defTabSz="912813" eaLnBrk="1" hangingPunct="1">
                        <a:defRPr/>
                      </a:pP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Intermediate College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Nursery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Prep &amp; Grade 1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23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Number of Sections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168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Total Classes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28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Boys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79(61%)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(64%)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374 (62%)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26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Girls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177(39%)</a:t>
                      </a:r>
                      <a:endParaRPr lang="en-US" sz="240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(36.%)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 (38%)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sz="240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2616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685800"/>
          <a:ext cx="8305800" cy="5271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171700"/>
                <a:gridCol w="1038225"/>
                <a:gridCol w="1038225"/>
                <a:gridCol w="1038225"/>
                <a:gridCol w="1038225"/>
              </a:tblGrid>
              <a:tr h="645089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SUMMARY OF STUDENTS’ IQ PROFILE</a:t>
                      </a:r>
                      <a:br>
                        <a:rPr lang="en-US" sz="2000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2000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JOHAR TOWN AND DHA CAMPUSES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165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Rating </a:t>
                      </a:r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 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% age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1657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JT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DHA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JT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DHA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1657"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/>
                        </a:rPr>
                        <a:t>Very Superior 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27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24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848614"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00FF"/>
                          </a:solidFill>
                          <a:effectLst/>
                        </a:rPr>
                        <a:t>Superior / Well Above Average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147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32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24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165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70C0"/>
                          </a:solidFill>
                          <a:effectLst/>
                        </a:rPr>
                        <a:t>Above Average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 135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29.5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34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703137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effectLst/>
                        </a:rPr>
                        <a:t>Average</a:t>
                      </a:r>
                      <a:endParaRPr lang="en-US" sz="2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10.5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18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052513"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Current Total</a:t>
                      </a:r>
                      <a:endParaRPr lang="en-US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smtClean="0">
                          <a:solidFill>
                            <a:srgbClr val="FF0000"/>
                          </a:solidFill>
                        </a:rPr>
                        <a:t>456</a:t>
                      </a:r>
                      <a:endParaRPr lang="en-US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smtClean="0">
                          <a:solidFill>
                            <a:srgbClr val="FF0000"/>
                          </a:solidFill>
                        </a:rPr>
                        <a:t>148</a:t>
                      </a:r>
                      <a:endParaRPr lang="en-US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457200"/>
          <a:ext cx="9144000" cy="6325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2941607"/>
                <a:gridCol w="1139637"/>
                <a:gridCol w="1342239"/>
                <a:gridCol w="1313747"/>
                <a:gridCol w="1035170"/>
              </a:tblGrid>
              <a:tr h="475752">
                <a:tc gridSpan="6"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PARENTS’ EDUCATION PROFILE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575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Education Level</a:t>
                      </a:r>
                      <a:endParaRPr lang="en-US" sz="24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Father</a:t>
                      </a:r>
                      <a:endParaRPr lang="en-US" sz="24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Mother</a:t>
                      </a:r>
                      <a:endParaRPr lang="en-US" sz="24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8156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Campus</a:t>
                      </a:r>
                      <a:endParaRPr lang="en-US" sz="2400" b="0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0" u="sng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JT</a:t>
                      </a:r>
                      <a:endParaRPr lang="en-US" sz="2400" b="0" u="sng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DHA</a:t>
                      </a:r>
                      <a:endParaRPr lang="en-US" sz="2400" b="0" u="sng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JT</a:t>
                      </a:r>
                      <a:endParaRPr lang="en-US" sz="2400" b="0" u="sng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DHA</a:t>
                      </a:r>
                      <a:endParaRPr lang="en-US" sz="2400" b="0" u="sng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81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Illiterate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36 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78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Primary (Grade 5)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55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35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090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Middle ( Grade 8)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118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39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29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090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Matric</a:t>
                      </a: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(SC) (Grade 10)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113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18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78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FSc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FA / I.COM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78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BSc</a:t>
                      </a: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BA / B Com</a:t>
                      </a:r>
                      <a:r>
                        <a:rPr lang="en-US" sz="2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34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78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MSc</a:t>
                      </a:r>
                      <a:r>
                        <a:rPr lang="en-US" sz="2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 MA /         </a:t>
                      </a:r>
                      <a:r>
                        <a:rPr lang="en-US" sz="2400" b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Dars</a:t>
                      </a:r>
                      <a:r>
                        <a:rPr lang="en-US" sz="2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n-US" sz="2400" b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Nizami</a:t>
                      </a:r>
                      <a:endParaRPr lang="en-US" sz="2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787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400" b="1" u="sng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u="sng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447</a:t>
                      </a:r>
                      <a:endParaRPr lang="en-US" sz="2400" b="1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140</a:t>
                      </a:r>
                      <a:endParaRPr lang="en-US" sz="2400" b="1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455</a:t>
                      </a:r>
                      <a:endParaRPr lang="en-US" sz="2400" b="1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  <a:endParaRPr lang="en-US" sz="2400" b="1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228599"/>
          <a:ext cx="8382000" cy="634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403"/>
                <a:gridCol w="6450597"/>
              </a:tblGrid>
              <a:tr h="5675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FATHERS’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OCCUPATION</a:t>
                      </a:r>
                      <a:endParaRPr lang="en-US" sz="1600" b="1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67547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Occupation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JOB DESCRIPTION ( Common to both campuses)</a:t>
                      </a:r>
                      <a:endParaRPr lang="en-US" sz="1400" b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263714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Private Service 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Watchmen, hotel</a:t>
                      </a:r>
                      <a:r>
                        <a:rPr lang="en-US" sz="1900" b="0" u="non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kitchen cleaner, cooks, rickshaw drivers,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Wagon drivers, Filler at Petrol Station, Complaint Receiver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(DHA), domestic Drivers, property</a:t>
                      </a:r>
                      <a:r>
                        <a:rPr lang="en-US" sz="1900" b="0" u="non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agents, salesman,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Tailors,hospital</a:t>
                      </a: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employees, teachers, stamp vendor,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helper, storekeeper, Hakeem,  </a:t>
                      </a:r>
                      <a:r>
                        <a:rPr lang="en-US" sz="1900" b="0" u="none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embroider,Religious</a:t>
                      </a:r>
                      <a:endParaRPr lang="en-US" sz="1900" b="0" u="none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teacher</a:t>
                      </a:r>
                      <a:endParaRPr lang="en-US" sz="1900" b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135093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Government Service (Grade 1 to Grade 10) 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Stenographers, policemen, telephone  operators, account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auditor, postman, clerks, school teachers, hospital ward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Boys, nursing staff, </a:t>
                      </a:r>
                      <a:r>
                        <a:rPr lang="en-US" sz="1900" b="0" u="none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Mujahids</a:t>
                      </a: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900" b="0" u="non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Armed forces NCOs/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Soldiers, 1122 Rescue team, Sanitary Worker, gardeners</a:t>
                      </a:r>
                    </a:p>
                  </a:txBody>
                  <a:tcPr/>
                </a:tc>
              </a:tr>
              <a:tr h="920111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Self-employed 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Donkey cart driver, rickshaw drivers, milkman, petty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Shop keepers ,Laundryman, photographer, furniture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Polisher, Goods supplier, electricians, plumbers etc</a:t>
                      </a:r>
                    </a:p>
                  </a:txBody>
                  <a:tcPr/>
                </a:tc>
              </a:tr>
              <a:tr h="599219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Daily wages / labourers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Denters, Painters, Carpenters, welders, electricians,</a:t>
                      </a:r>
                    </a:p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Mechanics, </a:t>
                      </a:r>
                      <a:r>
                        <a:rPr lang="en-US" sz="1900" b="0" u="none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labourers</a:t>
                      </a:r>
                      <a:r>
                        <a:rPr lang="en-US" sz="1900" b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Gardner</a:t>
                      </a:r>
                      <a:endParaRPr lang="en-US" sz="1900" b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16339">
                <a:tc gridSpan="2">
                  <a:txBody>
                    <a:bodyPr/>
                    <a:lstStyle/>
                    <a:p>
                      <a:pPr marL="341313" indent="-341313" algn="ctr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2400" b="1" u="sng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MOTHERS’ OCCUPATION</a:t>
                      </a:r>
                      <a:endParaRPr lang="en-US" sz="2400" b="1" u="sng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1313" indent="-341313" defTabSz="912813">
                        <a:lnSpc>
                          <a:spcPct val="80000"/>
                        </a:lnSpc>
                        <a:buNone/>
                        <a:defRPr/>
                      </a:pPr>
                      <a:endParaRPr lang="en-US" sz="2800" b="1" u="sng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18768">
                <a:tc gridSpan="2">
                  <a:txBody>
                    <a:bodyPr/>
                    <a:lstStyle/>
                    <a:p>
                      <a:pPr marL="341313" indent="-341313" algn="ctr" defTabSz="912813">
                        <a:lnSpc>
                          <a:spcPct val="80000"/>
                        </a:lnSpc>
                        <a:buNone/>
                        <a:defRPr/>
                      </a:pPr>
                      <a:r>
                        <a:rPr lang="en-US" sz="18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Office job, House maid, Seamstress, Domestic </a:t>
                      </a:r>
                      <a:r>
                        <a:rPr lang="en-US" sz="1800" b="0" u="sng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cook, Teacher, Nursing</a:t>
                      </a:r>
                      <a:endParaRPr lang="en-US" sz="18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76200"/>
          <a:ext cx="8991600" cy="636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200"/>
                <a:gridCol w="3076074"/>
                <a:gridCol w="2918326"/>
              </a:tblGrid>
              <a:tr h="104413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OVERALL</a:t>
                      </a:r>
                    </a:p>
                    <a:p>
                      <a:pPr algn="ctr"/>
                      <a:r>
                        <a:rPr lang="en-US" sz="2400" b="1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ECONOMIC PROFILE OF TAC FAMILIES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936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JT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 in PKR (USD)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/>
                        <a:t>DHA</a:t>
                      </a:r>
                      <a:r>
                        <a:rPr lang="en-US" sz="2400" dirty="0" smtClean="0"/>
                        <a:t>  in PKR (USD)</a:t>
                      </a:r>
                      <a:endParaRPr lang="en-US" sz="2400" dirty="0"/>
                    </a:p>
                  </a:txBody>
                  <a:tcPr/>
                </a:tc>
              </a:tr>
              <a:tr h="51221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456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148</a:t>
                      </a:r>
                      <a:endParaRPr lang="en-US" sz="2400" dirty="0"/>
                    </a:p>
                  </a:txBody>
                  <a:tcPr/>
                </a:tc>
              </a:tr>
              <a:tr h="402864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Average Family Strength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</a:tr>
              <a:tr h="406328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Average Family Monthly Income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</a:rPr>
                        <a:t>Pak Rupee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15,053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</a:rPr>
                        <a:t>    (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148</a:t>
                      </a:r>
                      <a:r>
                        <a:rPr lang="en-US" sz="24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</a:rPr>
                        <a:t>USD ) pm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Rs</a:t>
                      </a:r>
                      <a:r>
                        <a:rPr lang="en-US" sz="2400" strike="noStrike" dirty="0" smtClean="0"/>
                        <a:t>.</a:t>
                      </a:r>
                      <a:r>
                        <a:rPr lang="en-US" sz="2400" strike="noStrike" baseline="0" dirty="0" smtClean="0"/>
                        <a:t> </a:t>
                      </a:r>
                      <a:r>
                        <a:rPr lang="en-US" sz="2400" strike="noStrike" baseline="0" dirty="0" smtClean="0">
                          <a:solidFill>
                            <a:schemeClr val="tx1"/>
                          </a:solidFill>
                        </a:rPr>
                        <a:t>14391         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142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USD</a:t>
                      </a:r>
                      <a:r>
                        <a:rPr lang="en-US" sz="2400" dirty="0" smtClean="0"/>
                        <a:t>) pm</a:t>
                      </a:r>
                      <a:endParaRPr lang="en-US" sz="2400" dirty="0"/>
                    </a:p>
                  </a:txBody>
                  <a:tcPr/>
                </a:tc>
              </a:tr>
              <a:tr h="1255614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Average Per Capita Income</a:t>
                      </a:r>
                    </a:p>
                    <a:p>
                      <a:r>
                        <a:rPr lang="en-US" sz="24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(per month/ per annum) 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Pak Rs: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2379</a:t>
                      </a:r>
                      <a:r>
                        <a:rPr lang="en-US" sz="2400" b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(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en-US" sz="2400" b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USD) pm / </a:t>
                      </a:r>
                      <a:r>
                        <a:rPr lang="en-US" sz="2400" b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Rs. </a:t>
                      </a:r>
                      <a:r>
                        <a:rPr lang="en-US" sz="2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28584                            (281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USD</a:t>
                      </a:r>
                      <a:r>
                        <a:rPr lang="en-US" sz="2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pa</a:t>
                      </a:r>
                      <a:r>
                        <a:rPr lang="en-US" sz="2400" b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Rs</a:t>
                      </a:r>
                      <a:r>
                        <a:rPr lang="en-US" sz="2400" strike="noStrike" dirty="0" smtClean="0">
                          <a:solidFill>
                            <a:srgbClr val="FF0000"/>
                          </a:solidFill>
                        </a:rPr>
                        <a:t>. 2159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pm             (21 USD) 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Rs.25,908 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                                    </a:t>
                      </a:r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 (255 USD) pa</a:t>
                      </a:r>
                    </a:p>
                  </a:txBody>
                  <a:tcPr/>
                </a:tc>
              </a:tr>
              <a:tr h="40286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Minimum Family Size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</a:tr>
              <a:tr h="51221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Maximum Family Size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"/>
          <a:ext cx="9144000" cy="716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/>
                <a:gridCol w="4191000"/>
              </a:tblGrid>
              <a:tr h="837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OVERALL</a:t>
                      </a:r>
                    </a:p>
                    <a:p>
                      <a:pPr algn="ctr"/>
                      <a:r>
                        <a:rPr lang="en-US" sz="1800" b="1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STUDENTS FEE &amp; EXPENSE</a:t>
                      </a:r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82968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Income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37313">
                <a:tc>
                  <a:txBody>
                    <a:bodyPr/>
                    <a:lstStyle/>
                    <a:p>
                      <a:pPr algn="l"/>
                      <a:endParaRPr lang="en-US" sz="20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Monthly Dignity  Fee per student	                                                      	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</a:t>
                      </a:r>
                    </a:p>
                    <a:p>
                      <a:pPr algn="l"/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  Rs. 5              (</a:t>
                      </a:r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US Cents 5)</a:t>
                      </a:r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2175"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Monthly Income from 604 Students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	     </a:t>
                      </a: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  Rs. 3020        (</a:t>
                      </a:r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US $ 30</a:t>
                      </a:r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2175"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Yearly Income  from 604 students 		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  </a:t>
                      </a:r>
                      <a:r>
                        <a:rPr lang="en-US" sz="20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Rs.  36,360     </a:t>
                      </a:r>
                      <a:r>
                        <a:rPr lang="en-U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(US $ 360)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65888">
                <a:tc>
                  <a:txBody>
                    <a:bodyPr/>
                    <a:lstStyle/>
                    <a:p>
                      <a:pPr marL="608013" indent="-608013" algn="ctr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08013" indent="-608013" algn="ctr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Expenditure </a:t>
                      </a:r>
                      <a:endParaRPr lang="en-US" sz="20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86597"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Average per student cost per month			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		       Rs. 3,000  </a:t>
                      </a: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08013" indent="-608013" algn="ctr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(US  $ 29 )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86597"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Average monthly expense				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8013" indent="-608013" algn="ctr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Rs.  1.66</a:t>
                      </a:r>
                      <a:r>
                        <a:rPr lang="en-US" sz="2000" b="0" baseline="0" dirty="0" smtClean="0">
                          <a:latin typeface="Arial" pitchFamily="34" charset="0"/>
                          <a:cs typeface="Arial" pitchFamily="34" charset="0"/>
                        </a:rPr>
                        <a:t> million </a:t>
                      </a: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baseline="0" dirty="0" smtClean="0">
                          <a:latin typeface="Arial" pitchFamily="34" charset="0"/>
                          <a:cs typeface="Arial" pitchFamily="34" charset="0"/>
                        </a:rPr>
                        <a:t>          </a:t>
                      </a:r>
                    </a:p>
                    <a:p>
                      <a:pPr marL="608013" indent="-608013" algn="ctr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US$ 16,600)</a:t>
                      </a: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752175"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Average Yearly Expense			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              Rs. 20,000,000*</a:t>
                      </a: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         </a:t>
                      </a:r>
                    </a:p>
                    <a:p>
                      <a:pPr marL="608013" indent="-608013" algn="ctr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0" dirty="0" smtClean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US$ 198,000 </a:t>
                      </a: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399" y="228600"/>
          <a:ext cx="8839201" cy="6455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9171"/>
                <a:gridCol w="3800030"/>
              </a:tblGrid>
              <a:tr h="4413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OVERALL   BREAKDOWN</a:t>
                      </a:r>
                    </a:p>
                    <a:p>
                      <a:pPr algn="ctr"/>
                      <a:r>
                        <a:rPr lang="en-US" sz="2000" u="sng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OF  MONTHLY  EXPENSE  PER  STUDENT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441360"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Cost and %age</a:t>
                      </a:r>
                      <a:endParaRPr lang="en-US" sz="2800" b="1" dirty="0"/>
                    </a:p>
                  </a:txBody>
                  <a:tcPr/>
                </a:tc>
              </a:tr>
              <a:tr h="761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Average monthly share of staff salary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  Rs. 2480 ( 82.7%)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18268">
                <a:tc>
                  <a:txBody>
                    <a:bodyPr/>
                    <a:lstStyle/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Average monthly expense of </a:t>
                      </a: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books,</a:t>
                      </a:r>
                      <a:r>
                        <a:rPr lang="en-US" sz="28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stationery &amp; other </a:t>
                      </a:r>
                    </a:p>
                    <a:p>
                      <a:pPr marL="608013" indent="-608013" algn="l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educational expenses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08013" indent="-608013" algn="ctr" defTabSz="912813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Rs. 300    ( 10%)</a:t>
                      </a:r>
                    </a:p>
                  </a:txBody>
                  <a:tcPr/>
                </a:tc>
              </a:tr>
              <a:tr h="76179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Average monthly utilities bills 			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Rs. 90    ( 3.%)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6179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Average monthly share of repair &amp; maintenance		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    Rs. 50      ( 1..5%)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4136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Misc students’ related expense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Rs. 80    (3%)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457200"/>
            <a:ext cx="8763000" cy="5867400"/>
          </a:xfrm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marL="341313" indent="-341313">
              <a:lnSpc>
                <a:spcPct val="80000"/>
              </a:lnSpc>
              <a:defRPr/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Milestone 1. </a:t>
            </a:r>
            <a:r>
              <a:rPr lang="en-US" sz="8000" dirty="0" smtClean="0">
                <a:latin typeface="Arial" pitchFamily="34" charset="0"/>
                <a:cs typeface="Arial" pitchFamily="34" charset="0"/>
              </a:rPr>
              <a:t>Commencement of the project on 22 Sep 1998. It all 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dirty="0" smtClean="0">
                <a:latin typeface="Arial" pitchFamily="34" charset="0"/>
                <a:cs typeface="Arial" pitchFamily="34" charset="0"/>
              </a:rPr>
              <a:t>	started, not so much with money but a belief in the intent to do it. 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dirty="0" smtClean="0">
                <a:latin typeface="Arial" pitchFamily="34" charset="0"/>
                <a:cs typeface="Arial" pitchFamily="34" charset="0"/>
              </a:rPr>
              <a:t>	Money was limited and static in growth. 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endParaRPr lang="en-US" sz="8000" dirty="0" smtClean="0">
              <a:latin typeface="Arial" pitchFamily="34" charset="0"/>
              <a:cs typeface="Arial" pitchFamily="34" charset="0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Milestone 2. </a:t>
            </a:r>
            <a:r>
              <a:rPr lang="en-US" sz="8000" dirty="0" smtClean="0">
                <a:latin typeface="Arial" pitchFamily="34" charset="0"/>
                <a:cs typeface="Arial" pitchFamily="34" charset="0"/>
              </a:rPr>
              <a:t>Construction of a customized campus. Achieved after 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dirty="0" smtClean="0">
                <a:latin typeface="Arial" pitchFamily="34" charset="0"/>
                <a:cs typeface="Arial" pitchFamily="34" charset="0"/>
              </a:rPr>
              <a:t>	10 years in 2008.  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endParaRPr lang="en-US" sz="8000" dirty="0" smtClean="0">
              <a:latin typeface="Arial" pitchFamily="34" charset="0"/>
              <a:cs typeface="Arial" pitchFamily="34" charset="0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Milestone 3. </a:t>
            </a:r>
            <a:r>
              <a:rPr lang="en-US" sz="8000" dirty="0" smtClean="0">
                <a:latin typeface="Arial" pitchFamily="34" charset="0"/>
                <a:cs typeface="Arial" pitchFamily="34" charset="0"/>
              </a:rPr>
              <a:t>First external examination. Mid 2009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endParaRPr lang="en-US" sz="8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Milestone 4. </a:t>
            </a:r>
            <a:r>
              <a:rPr lang="en-US" sz="8000" dirty="0" smtClean="0">
                <a:latin typeface="Arial" pitchFamily="34" charset="0"/>
                <a:cs typeface="Arial" pitchFamily="34" charset="0"/>
              </a:rPr>
              <a:t>Completion of high school education. Mid 2010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endParaRPr lang="en-US" sz="8000" dirty="0" smtClean="0">
              <a:latin typeface="Arial" pitchFamily="34" charset="0"/>
              <a:cs typeface="Arial" pitchFamily="34" charset="0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Milestone 5</a:t>
            </a:r>
            <a:r>
              <a:rPr lang="en-US" sz="8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0" dirty="0" smtClean="0">
                <a:latin typeface="Arial" pitchFamily="34" charset="0"/>
                <a:cs typeface="Arial" pitchFamily="34" charset="0"/>
              </a:rPr>
              <a:t>Intermediate education. Completion mid 2012. Participation in LUMS National Outreach program. Established linkages with other professional universities, Colleges, scholarship awarding organizations including corporate.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endParaRPr lang="en-US" sz="8000" b="1" u="sng" dirty="0" smtClean="0">
              <a:latin typeface="Arial" pitchFamily="34" charset="0"/>
              <a:cs typeface="Arial" pitchFamily="34" charset="0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Milestone 6. </a:t>
            </a:r>
            <a:r>
              <a:rPr lang="en-US" sz="8000" u="sng" dirty="0" smtClean="0">
                <a:latin typeface="Arial" pitchFamily="34" charset="0"/>
                <a:cs typeface="Arial" pitchFamily="34" charset="0"/>
              </a:rPr>
              <a:t>Entry into professional education. 2nd half 2012</a:t>
            </a:r>
            <a:r>
              <a:rPr lang="en-US" sz="8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endParaRPr lang="en-US" sz="8000" dirty="0" smtClean="0">
              <a:latin typeface="Arial" pitchFamily="34" charset="0"/>
              <a:cs typeface="Arial" pitchFamily="34" charset="0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Milestone 7. </a:t>
            </a:r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Conclusion of 1st 18 years cycle. Sep 2016. In </a:t>
            </a:r>
            <a:r>
              <a:rPr lang="en-US" sz="8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Sha</a:t>
            </a:r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0" y="0"/>
            <a:ext cx="4038600" cy="609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</a:rPr>
              <a:t/>
            </a:r>
            <a:br>
              <a:rPr lang="en-US" sz="4400" u="sng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MILE STONES</a:t>
            </a:r>
            <a:r>
              <a:rPr lang="en-US" sz="6000" u="sng" dirty="0" smtClean="0">
                <a:solidFill>
                  <a:schemeClr val="bg1"/>
                </a:solidFill>
              </a:rPr>
              <a:t/>
            </a:r>
            <a:br>
              <a:rPr lang="en-US" sz="6000" u="sng" dirty="0" smtClean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830324"/>
            <a:ext cx="2819400" cy="4651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Lt. Gen. (</a:t>
            </a:r>
            <a:r>
              <a:rPr lang="en-US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Retd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.) </a:t>
            </a:r>
            <a:r>
              <a:rPr lang="en-US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Muhamamd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Maqbool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*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Chairman - The </a:t>
            </a:r>
            <a:r>
              <a:rPr lang="en-US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Helpcare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society (THS)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2699570"/>
            <a:ext cx="3200400" cy="72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Brig.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Zafar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Yasin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Babar</a:t>
            </a:r>
          </a:p>
          <a:p>
            <a:pPr algn="ctr">
              <a:lnSpc>
                <a:spcPct val="115000"/>
              </a:lnSpc>
            </a:pP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Administrator,  Defence Housing Authority</a:t>
            </a:r>
          </a:p>
        </p:txBody>
      </p:sp>
      <p:pic>
        <p:nvPicPr>
          <p:cNvPr id="10" name="Picture 9" descr="DSCN0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457200"/>
            <a:ext cx="1828800" cy="220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Rectangle 10"/>
          <p:cNvSpPr/>
          <p:nvPr/>
        </p:nvSpPr>
        <p:spPr>
          <a:xfrm>
            <a:off x="6400800" y="2779028"/>
            <a:ext cx="2147541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Mr.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Mubashar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A.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Siddiqui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</a:p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Secretary General THS</a:t>
            </a:r>
          </a:p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CEO,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Raiinmakers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PVT. Ltd</a:t>
            </a:r>
            <a:r>
              <a:rPr lang="en-GB" sz="10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  <p:pic>
        <p:nvPicPr>
          <p:cNvPr id="12" name="Picture 11" descr="DSCN05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429000"/>
            <a:ext cx="1736002" cy="2133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angle 12"/>
          <p:cNvSpPr/>
          <p:nvPr/>
        </p:nvSpPr>
        <p:spPr>
          <a:xfrm>
            <a:off x="228600" y="5715000"/>
            <a:ext cx="2743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Mr. Abdul Wahid Khan                                            Retired Businessman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Executive Member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4200" y="5726563"/>
            <a:ext cx="2971800" cy="5770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Pir </a:t>
            </a:r>
            <a:r>
              <a:rPr lang="en-US" sz="105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Farid</a:t>
            </a:r>
            <a:r>
              <a:rPr lang="en-US" sz="105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105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Ahsanuddin</a:t>
            </a:r>
            <a:endParaRPr lang="en-US" sz="105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r>
              <a:rPr lang="en-US" sz="105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Chief Executive, Republic Engineering Ltd.</a:t>
            </a:r>
          </a:p>
          <a:p>
            <a:pPr algn="ctr"/>
            <a:r>
              <a:rPr lang="en-US" sz="105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Executive Member</a:t>
            </a:r>
            <a:endParaRPr lang="en-US" sz="1050" b="1" dirty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400" y="5799892"/>
            <a:ext cx="243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Mrs.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Farida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Maqbool</a:t>
            </a:r>
            <a:endParaRPr lang="en-GB" sz="120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Executive Member</a:t>
            </a:r>
          </a:p>
        </p:txBody>
      </p:sp>
      <p:pic>
        <p:nvPicPr>
          <p:cNvPr id="17" name="Picture 16" descr="DSCN05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3930" y="3505200"/>
            <a:ext cx="1756270" cy="2133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 descr="DSCN05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3437692"/>
            <a:ext cx="2057400" cy="220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1000" y="42446"/>
            <a:ext cx="84582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BOARD  OF  GOVERNORS</a:t>
            </a:r>
            <a:endParaRPr lang="en-C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523147"/>
            <a:ext cx="1828800" cy="222005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2" name="Picture 2" descr="D:\PERSONAL\Personal PICS\Personal Pics &amp; NIC\Sccand Pic Gen. Maqboo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999" y="457200"/>
            <a:ext cx="1758043" cy="21859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88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16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16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16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20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BECOME A FRIEND OF TAC</a:t>
            </a:r>
          </a:p>
          <a:p>
            <a:pPr algn="ctr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 educational project of “THE HELPCARE SOCIETY”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user1\My Documents\Data from ACER. 2.6.2014\26-DSA 2012\2014\Pics Alumni.2014\Alumni &amp; BOG Pics 22-09-2014\By Hussnain Raza\IMG_3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76200"/>
            <a:ext cx="3962400" cy="2641600"/>
          </a:xfrm>
          <a:prstGeom prst="rect">
            <a:avLst/>
          </a:prstGeom>
          <a:noFill/>
        </p:spPr>
      </p:pic>
      <p:pic>
        <p:nvPicPr>
          <p:cNvPr id="11" name="Picture 4" descr="C:\Documents and Settings\user1\My Documents\Data from ACER. 2.6.2014\26-DSA 2012\2014\Pics Alumni.2014\Alumni &amp; BOG Pics 22-09-2014\By Hussnain Raza\IMG_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581400"/>
            <a:ext cx="4572000" cy="3048000"/>
          </a:xfrm>
          <a:prstGeom prst="rect">
            <a:avLst/>
          </a:prstGeom>
          <a:noFill/>
        </p:spPr>
      </p:pic>
      <p:pic>
        <p:nvPicPr>
          <p:cNvPr id="12" name="Picture 5" descr="C:\Documents and Settings\user1\My Documents\Data from ACER. 2.6.2014\26-DSA 2012\2014\Pics Alumni.2014\Alumni &amp; BOG Pics 22-09-2014\By Hussnain Raza\IMG_3817-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2111488" cy="2971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248400"/>
          </a:xfrm>
        </p:spPr>
        <p:txBody>
          <a:bodyPr>
            <a:noAutofit/>
          </a:bodyPr>
          <a:lstStyle/>
          <a:p>
            <a:pPr marL="341313" indent="-341313" defTabSz="912813">
              <a:spcBef>
                <a:spcPts val="0"/>
              </a:spcBef>
              <a:defRPr/>
            </a:pP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Sponsorship Scheme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Adopting a student or a group of students through sponsorship  scheme by contributing Pak Rs. 30,000 US $ 300  ) per sponsorship per year. </a:t>
            </a:r>
          </a:p>
          <a:p>
            <a:pPr marL="341313" indent="-341313" defTabSz="912813">
              <a:spcBef>
                <a:spcPts val="0"/>
              </a:spcBef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Cost of one class of 50 students ---1,500,000 ( US $ 14,300) per year</a:t>
            </a:r>
          </a:p>
          <a:p>
            <a:pPr marL="341313" indent="-341313" defTabSz="912813">
              <a:spcBef>
                <a:spcPts val="0"/>
              </a:spcBef>
              <a:buNone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Note: @  One US $ = PKR 105 </a:t>
            </a:r>
          </a:p>
          <a:p>
            <a:pPr marL="341313" indent="-341313" defTabSz="912813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Participation in the Endowment Fund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Profit is reinvested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spcBef>
                <a:spcPts val="0"/>
              </a:spcBef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spcBef>
                <a:spcPts val="0"/>
              </a:spcBef>
              <a:buNone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Target: 		Rs.100 million  ( US$ 1 million ); </a:t>
            </a:r>
          </a:p>
          <a:p>
            <a:pPr marL="341313" indent="-341313" defTabSz="912813">
              <a:spcBef>
                <a:spcPts val="0"/>
              </a:spcBef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 Current Status: 	Rs. 90 million   (US$ 857,000);  </a:t>
            </a:r>
          </a:p>
          <a:p>
            <a:pPr marL="341313" indent="-341313" defTabSz="912813">
              <a:spcBef>
                <a:spcPts val="0"/>
              </a:spcBef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Shortfall: 		Rs. 10 million  ( US$ 95,238)</a:t>
            </a:r>
          </a:p>
          <a:p>
            <a:pPr marL="341313" indent="-341313" defTabSz="912813">
              <a:spcBef>
                <a:spcPts val="0"/>
              </a:spcBef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Updated on 22.3.2016 @ Rs. 105 to a dollar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spcBef>
                <a:spcPts val="0"/>
              </a:spcBef>
              <a:defRPr/>
            </a:pP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Sponsoring a Facility of  the Customized Campus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41313" indent="-341313" defTabSz="912813">
              <a:spcBef>
                <a:spcPts val="0"/>
              </a:spcBef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spcBef>
                <a:spcPts val="0"/>
              </a:spcBef>
              <a:buNone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Sponsor  a standard classroom for Rs. 1,000,000 ( US $ 10,000 ). Separate cost estimate can be provided for other facilities, i.e. computer lab, library, art room, music room, sports infrastructure, Human Resource Development Centre , Teachers’  Development Centre etc. </a:t>
            </a:r>
          </a:p>
          <a:p>
            <a:pPr marL="341313" indent="-341313" defTabSz="912813">
              <a:spcBef>
                <a:spcPts val="0"/>
              </a:spcBef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spcBef>
                <a:spcPts val="0"/>
              </a:spcBef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** </a:t>
            </a:r>
            <a:r>
              <a:rPr lang="en-US" sz="1600" u="sng" dirty="0" smtClean="0">
                <a:latin typeface="Arial" pitchFamily="34" charset="0"/>
                <a:cs typeface="Arial" pitchFamily="34" charset="0"/>
              </a:rPr>
              <a:t>Per annum Increase in expense due to new induction of  new students + inflation-</a:t>
            </a:r>
            <a:r>
              <a:rPr lang="en-US" sz="1600" b="1" u="sng" dirty="0" smtClean="0">
                <a:latin typeface="Arial" pitchFamily="34" charset="0"/>
                <a:cs typeface="Arial" pitchFamily="34" charset="0"/>
              </a:rPr>
              <a:t>14% -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u="sng" dirty="0" smtClean="0">
                <a:latin typeface="Arial" pitchFamily="34" charset="0"/>
                <a:cs typeface="Arial" pitchFamily="34" charset="0"/>
              </a:rPr>
              <a:t>16%</a:t>
            </a:r>
          </a:p>
          <a:p>
            <a:pPr marL="341313" indent="-341313" defTabSz="912813">
              <a:spcBef>
                <a:spcPts val="0"/>
              </a:spcBef>
              <a:defRPr/>
            </a:pPr>
            <a:endParaRPr lang="en-US" sz="1800" b="1" u="sng" dirty="0" smtClean="0">
              <a:latin typeface="Arial" pitchFamily="34" charset="0"/>
              <a:cs typeface="Arial" pitchFamily="34" charset="0"/>
            </a:endParaRPr>
          </a:p>
          <a:p>
            <a:pPr marL="341313" indent="-341313" algn="ctr" defTabSz="912813">
              <a:spcBef>
                <a:spcPts val="0"/>
              </a:spcBef>
              <a:buNone/>
              <a:defRPr/>
            </a:pP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BECOME A “FRIEND OF THE TAC”</a:t>
            </a:r>
            <a:r>
              <a:rPr lang="en-US" sz="16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u="sng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0"/>
            <a:ext cx="6248400" cy="457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7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SPONSORS &amp; DONORS</a:t>
            </a:r>
            <a:r>
              <a:rPr lang="en-US" sz="18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8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0716" y="304800"/>
            <a:ext cx="6030884" cy="33541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4572000"/>
            <a:ext cx="80010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“ANYTHING FROM ENCOURAGEMENT 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TO YOUR PARTICIPATION IS VALUABLE”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8131" name="Picture 5" descr="NEON HANDS &quot;JOIN US&quot; GRADUATION PARTY INVI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228600" y="4579203"/>
            <a:ext cx="205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2400" b="1" dirty="0" smtClean="0"/>
              <a:t>THANK YOU       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0" y="0"/>
            <a:ext cx="2819400" cy="243840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OUR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CORE  VALUES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7953020">
            <a:off x="-316681" y="860670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CREDIBILITY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 rot="3543678">
            <a:off x="1167808" y="907359"/>
            <a:ext cx="222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TRANSPARENCY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362200"/>
            <a:ext cx="2163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PERFORMANCE</a:t>
            </a:r>
            <a:endParaRPr lang="en-US" sz="24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CC at JTC. 24.2.15 Folder\CC at JTC. 24.2.15\DSCN0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858000" y="25146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Maj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Gen Tariq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Hameed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(R)</a:t>
            </a:r>
          </a:p>
          <a:p>
            <a:pPr algn="ctr">
              <a:lnSpc>
                <a:spcPct val="115000"/>
              </a:lnSpc>
            </a:pP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CEO, LPG Marketing Co.</a:t>
            </a:r>
            <a:endParaRPr lang="en-US" sz="120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2590800"/>
            <a:ext cx="2667000" cy="4990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Mr.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Masood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Ali Khan</a:t>
            </a:r>
          </a:p>
          <a:p>
            <a:pPr algn="ctr">
              <a:lnSpc>
                <a:spcPct val="115000"/>
              </a:lnSpc>
            </a:pP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CEO,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Takhleeq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Designing</a:t>
            </a:r>
            <a:endParaRPr lang="en-US" sz="120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76200" y="2590800"/>
            <a:ext cx="2057400" cy="533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t">
              <a:buNone/>
            </a:pPr>
            <a:r>
              <a:rPr lang="en-GB" sz="1200" b="1" dirty="0" err="1" smtClean="0">
                <a:latin typeface="Arial" pitchFamily="34" charset="0"/>
                <a:cs typeface="Arial" pitchFamily="34" charset="0"/>
              </a:rPr>
              <a:t>M.Yahya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 Mir</a:t>
            </a: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algn="ctr" fontAlgn="t">
              <a:buNone/>
            </a:pPr>
            <a:r>
              <a:rPr lang="en-GB" sz="1200" b="1" dirty="0" err="1" smtClean="0">
                <a:latin typeface="Arial" pitchFamily="34" charset="0"/>
                <a:cs typeface="Arial" pitchFamily="34" charset="0"/>
              </a:rPr>
              <a:t>Retd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. Engineer</a:t>
            </a: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4" name="Picture 3" descr="DSCN0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19050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DSCN0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76200"/>
            <a:ext cx="1942824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1981200" y="2590800"/>
            <a:ext cx="2819400" cy="4990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Dr.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Tahir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Mahmood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Hayat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GB" sz="12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Phd</a:t>
            </a: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</a:p>
          <a:p>
            <a:pPr algn="ctr">
              <a:lnSpc>
                <a:spcPct val="115000"/>
              </a:lnSpc>
            </a:pPr>
            <a:r>
              <a:rPr lang="en-GB" sz="12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Vice President, NESPAK</a:t>
            </a:r>
            <a:endParaRPr lang="en-US" sz="120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9" name="Picture 8" descr="DSCN05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3200400"/>
            <a:ext cx="1792014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9"/>
          <p:cNvSpPr/>
          <p:nvPr/>
        </p:nvSpPr>
        <p:spPr>
          <a:xfrm>
            <a:off x="6934200" y="5943600"/>
            <a:ext cx="2209800" cy="9328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Miss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Ayla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MajidDirector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Business Advisory Services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KMR Charted Accountants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19800"/>
            <a:ext cx="2590800" cy="4816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Mr.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Shabbir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Hashmi</a:t>
            </a:r>
            <a:endParaRPr lang="en-GB" sz="110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Director,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Engro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Corporation Limited</a:t>
            </a:r>
            <a:endParaRPr lang="en-US" sz="1100" b="1" dirty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026" name="Picture 2" descr="D:\11-Board Matters--2\2015\BOG Pics\Tahir Hayat-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0"/>
            <a:ext cx="2305050" cy="2505075"/>
          </a:xfrm>
          <a:prstGeom prst="rect">
            <a:avLst/>
          </a:prstGeom>
          <a:noFill/>
        </p:spPr>
      </p:pic>
      <p:pic>
        <p:nvPicPr>
          <p:cNvPr id="1027" name="Picture 3" descr="D:\11-Board Matters--2\2015\BOG Pics\shabbir-hashm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818" y="3352800"/>
            <a:ext cx="2186382" cy="2590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200400"/>
            <a:ext cx="2222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4572000" y="5867400"/>
            <a:ext cx="2362200" cy="1271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Osman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Maqbool</a:t>
            </a:r>
            <a:endParaRPr lang="en-GB" sz="110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Prprieter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,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MacCorp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Servises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/ Franchising Consultant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SubWay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International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sz="11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11-Board Matters--2\2015\BOG Pics\DSC002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3276600"/>
            <a:ext cx="2044700" cy="2568143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696165" y="6019800"/>
            <a:ext cx="1790876" cy="4816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Mrs.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Qaiser</a:t>
            </a: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100" b="1" dirty="0" err="1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Shamim</a:t>
            </a:r>
            <a:endParaRPr lang="en-GB" sz="1100" b="1" dirty="0" smtClean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11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Business / Philanthropy</a:t>
            </a:r>
            <a:endParaRPr lang="en-US" sz="1100" b="1" dirty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ransition spd="slow" advTm="14649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5181600" cy="5029200"/>
          </a:xfrm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1313" indent="-341313" defTabSz="912813">
              <a:buNone/>
              <a:defRPr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                   </a:t>
            </a:r>
          </a:p>
          <a:p>
            <a:pPr marL="341313" indent="-341313" defTabSz="912813">
              <a:buNone/>
              <a:defRPr/>
            </a:pPr>
            <a:r>
              <a:rPr lang="en-US" sz="24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AIM</a:t>
            </a: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To create a centre of socio-academic </a:t>
            </a: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Excellence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</a:t>
            </a:r>
            <a:r>
              <a:rPr lang="en-US" sz="2000" b="1" u="sng" dirty="0" err="1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Idara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e </a:t>
            </a:r>
            <a:r>
              <a:rPr lang="en-US" sz="2000" b="1" u="sng" dirty="0" err="1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Tarbeeat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o </a:t>
            </a:r>
            <a:r>
              <a:rPr lang="en-US" sz="2000" b="1" u="sng" dirty="0" err="1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Taleem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for the underprivileged.</a:t>
            </a:r>
          </a:p>
          <a:p>
            <a:pPr marL="341313" indent="-341313" defTabSz="912813">
              <a:buNone/>
              <a:defRPr/>
            </a:pPr>
            <a:endParaRPr lang="en-US" sz="2000" u="sng" dirty="0" smtClean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</a:p>
          <a:p>
            <a:pPr marL="341313" indent="-341313" defTabSz="912813">
              <a:buNone/>
              <a:defRPr/>
            </a:pPr>
            <a:endParaRPr lang="en-US" sz="2000" u="sng" dirty="0" smtClean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41313" indent="-341313" defTabSz="912813">
              <a:buNone/>
              <a:defRPr/>
            </a:pPr>
            <a:r>
              <a:rPr lang="en-US" sz="24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MISSION</a:t>
            </a: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With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competitive education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enable</a:t>
            </a: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mpower the underprivileged</a:t>
            </a: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children to join the socio- professional</a:t>
            </a:r>
          </a:p>
          <a:p>
            <a:pPr marL="341313" indent="-341313" defTabSz="912813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mainstream.</a:t>
            </a:r>
            <a:endParaRPr lang="en-US" sz="20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295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TEACH A CHILD (TAC) SCHOOL SYSTEM</a:t>
            </a:r>
            <a:br>
              <a:rPr lang="en-US" sz="2800" u="sng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en-US" sz="2800" u="sng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/>
            </a:r>
            <a:br>
              <a:rPr lang="en-US" sz="2800" u="sng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en-US" sz="2000" u="sng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AN </a:t>
            </a:r>
            <a:r>
              <a:rPr lang="en-US" sz="1900" u="sng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EDUCATIONAL PROJECT OF “THE HELPCARE SOCIETY”</a:t>
            </a:r>
            <a:endParaRPr lang="en-US" sz="1900" dirty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7" name="Picture 6" descr="DSCN0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3886200"/>
            <a:ext cx="3352800" cy="2457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Content Placeholder 5" descr="DSCN08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360609"/>
            <a:ext cx="3352801" cy="22969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9859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6096000"/>
          </a:xfrm>
        </p:spPr>
        <p:txBody>
          <a:bodyPr>
            <a:normAutofit fontScale="92500" lnSpcReduction="20000"/>
          </a:bodyPr>
          <a:lstStyle/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OBJECTIVES</a:t>
            </a:r>
            <a:endParaRPr lang="en-US" sz="2100" b="1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sz="2100" b="1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To provide competitive academic and professional excellence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to 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enable “TAC Children” to enter  the future market place with 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    dignity.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To impart high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moral </a:t>
            </a:r>
            <a:r>
              <a:rPr lang="en-US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values and  </a:t>
            </a: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ethics.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To inculcate a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sense of duty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towards the family, society and the country.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To provide appropriate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socio-cultural skills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for them to merge into the national mainstream and multi-national environment.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To develop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self esteem, confidence and belief in themselves.</a:t>
            </a:r>
          </a:p>
          <a:p>
            <a:pPr marL="341313" indent="-341313" defTabSz="912813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sz="2200" b="1" u="sng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END OBJECTIVE</a:t>
            </a:r>
            <a:endParaRPr lang="en-US" sz="2100" b="1" u="sng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sz="2100" b="1" u="sng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To enable them to emerge as </a:t>
            </a:r>
            <a:r>
              <a:rPr lang="en-US" sz="2100" b="1" u="sng" dirty="0" smtClean="0">
                <a:latin typeface="Arial" pitchFamily="34" charset="0"/>
                <a:cs typeface="Arial" pitchFamily="34" charset="0"/>
              </a:rPr>
              <a:t>role models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100" b="1" u="sng" dirty="0" smtClean="0">
                <a:latin typeface="Arial" pitchFamily="34" charset="0"/>
                <a:cs typeface="Arial" pitchFamily="34" charset="0"/>
              </a:rPr>
              <a:t>positive agents of 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 u="sng" dirty="0" smtClean="0">
                <a:latin typeface="Arial" pitchFamily="34" charset="0"/>
                <a:cs typeface="Arial" pitchFamily="34" charset="0"/>
              </a:rPr>
              <a:t>change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2100" u="sng" dirty="0" smtClean="0">
                <a:latin typeface="Arial" pitchFamily="34" charset="0"/>
                <a:cs typeface="Arial" pitchFamily="34" charset="0"/>
              </a:rPr>
              <a:t>family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u="sng" dirty="0" smtClean="0">
                <a:latin typeface="Arial" pitchFamily="34" charset="0"/>
                <a:cs typeface="Arial" pitchFamily="34" charset="0"/>
              </a:rPr>
              <a:t>neighborhood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and the </a:t>
            </a:r>
            <a:r>
              <a:rPr lang="en-US" sz="2100" u="sng" dirty="0" smtClean="0">
                <a:latin typeface="Arial" pitchFamily="34" charset="0"/>
                <a:cs typeface="Arial" pitchFamily="34" charset="0"/>
              </a:rPr>
              <a:t>society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 at large. </a:t>
            </a:r>
          </a:p>
          <a:p>
            <a:endParaRPr 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066800" y="76200"/>
            <a:ext cx="6858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TEACH A CHILD SCHOOL SYSTEM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55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pPr marL="341313" indent="-341313" defTabSz="912813">
              <a:lnSpc>
                <a:spcPct val="80000"/>
              </a:lnSpc>
              <a:defRPr/>
            </a:pPr>
            <a:endParaRPr lang="en-US" sz="700" dirty="0" smtClean="0"/>
          </a:p>
          <a:p>
            <a:pPr marL="341313" indent="-341313" defTabSz="912813">
              <a:lnSpc>
                <a:spcPct val="80000"/>
              </a:lnSpc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Johar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Town Campus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50 students per year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 </a:t>
            </a:r>
          </a:p>
          <a:p>
            <a:pPr marL="341313" indent="-341313" defTabSz="912813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DHA Campus.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50 students 	</a:t>
            </a:r>
            <a:r>
              <a:rPr lang="en-US" sz="19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TILL THE </a:t>
            </a:r>
            <a:r>
              <a:rPr lang="en-US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DEVELOPMENT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9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 THE NEW  CAMPUS /  EXTENSION  BLOCK.</a:t>
            </a:r>
            <a:r>
              <a:rPr lang="en-US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On availability, gradually increase it to 100 per year.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341313" indent="-341313" defTabSz="912813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Age between 3.7 and 4.6 years.</a:t>
            </a:r>
          </a:p>
          <a:p>
            <a:pPr marL="341313" indent="-341313" defTabSz="912813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1313" indent="-341313" defTabSz="912813">
              <a:lnSpc>
                <a:spcPct val="80000"/>
              </a:lnSpc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One child from one family.</a:t>
            </a:r>
          </a:p>
          <a:p>
            <a:pPr marL="341313" indent="-341313" defTabSz="912813">
              <a:lnSpc>
                <a:spcPct val="80000"/>
              </a:lnSpc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1313" indent="-341313" defTabSz="912813">
              <a:lnSpc>
                <a:spcPct val="80000"/>
              </a:lnSpc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SATIP ( Siblings at TAC Incentive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marL="341313" indent="-341313" defTabSz="912813">
              <a:lnSpc>
                <a:spcPct val="80000"/>
              </a:lnSpc>
              <a:defRPr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80000"/>
              </a:lnSpc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WIP (Wards’ of Teachers Incentive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4191000" cy="639762"/>
          </a:xfr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SELECTION PROCESS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96096">
            <a:off x="4795153" y="484543"/>
            <a:ext cx="41910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14368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6248400"/>
          </a:xfrm>
        </p:spPr>
        <p:txBody>
          <a:bodyPr>
            <a:normAutofit fontScale="25000" lnSpcReduction="20000"/>
          </a:bodyPr>
          <a:lstStyle/>
          <a:p>
            <a:pPr marL="341313" indent="-341313" defTabSz="912813">
              <a:lnSpc>
                <a:spcPct val="120000"/>
              </a:lnSpc>
              <a:spcBef>
                <a:spcPts val="0"/>
              </a:spcBef>
            </a:pP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Economic merit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 based on “clean, well defined and verifiable source of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       income. 		    </a:t>
            </a:r>
            <a:endParaRPr lang="en-US" sz="7200" b="1" u="sng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Ground verification 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is an essential part to confirm the economic 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	status and domestic environment. “Poorer the better” is fundamental 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	to economic merit. 	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</a:pP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Parental merit</a:t>
            </a:r>
            <a:r>
              <a:rPr lang="en-US" sz="7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to determine their ability to support the dictates of 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	quality education. System fully recognizes the financial and 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	educational limitations of the parents, it basically demands their commitment and ability to provide conducive environment at  home. </a:t>
            </a:r>
          </a:p>
          <a:p>
            <a:pPr marL="341313" indent="-341313" defTabSz="912813">
              <a:lnSpc>
                <a:spcPct val="170000"/>
              </a:lnSpc>
              <a:spcBef>
                <a:spcPts val="0"/>
              </a:spcBef>
            </a:pP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Competitive intellectual merit</a:t>
            </a:r>
            <a:r>
              <a:rPr lang="en-US" sz="7200" b="1" u="sng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through professional IQ testing.</a:t>
            </a:r>
          </a:p>
          <a:p>
            <a:pPr marL="341313" indent="-341313" defTabSz="912813">
              <a:lnSpc>
                <a:spcPct val="170000"/>
              </a:lnSpc>
              <a:spcBef>
                <a:spcPts val="0"/>
              </a:spcBef>
            </a:pP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“Economic” and “intellectual” merits 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are merged  to draw out a “combined merit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</a:pP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Board of Governors and Ground Verifiers 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constitute the final selection board.</a:t>
            </a:r>
          </a:p>
          <a:p>
            <a:pPr marL="341313" indent="-341313" defTabSz="912813">
              <a:lnSpc>
                <a:spcPct val="120000"/>
              </a:lnSpc>
              <a:spcBef>
                <a:spcPts val="0"/>
              </a:spcBef>
            </a:pPr>
            <a:r>
              <a:rPr lang="en-US" sz="8000" b="1" u="sng" dirty="0" smtClean="0">
                <a:latin typeface="Arial" pitchFamily="34" charset="0"/>
                <a:cs typeface="Arial" pitchFamily="34" charset="0"/>
              </a:rPr>
              <a:t>Board’s approval</a:t>
            </a:r>
            <a:r>
              <a:rPr lang="en-US" sz="7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is followed by an entry test. The score is simply added to arrive at the merit list. </a:t>
            </a:r>
          </a:p>
          <a:p>
            <a:pPr marL="341313" indent="-341313" defTabSz="912813">
              <a:lnSpc>
                <a:spcPct val="80000"/>
              </a:lnSpc>
            </a:pPr>
            <a:endParaRPr lang="en-US" sz="3300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81200" y="76200"/>
            <a:ext cx="4953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endPara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SELECTION CRITERIA</a:t>
            </a:r>
            <a:r>
              <a:rPr kumimoji="0" lang="en-US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5486400"/>
            <a:ext cx="6096000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algn="ctr" defTabSz="912813">
              <a:lnSpc>
                <a:spcPct val="80000"/>
              </a:lnSpc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341313" indent="-341313" algn="ctr" defTabSz="912813">
              <a:lnSpc>
                <a:spcPct val="80000"/>
              </a:lnSpc>
            </a:pPr>
            <a:endParaRPr lang="en-US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 algn="ctr" defTabSz="912813">
              <a:lnSpc>
                <a:spcPct val="80000"/>
              </a:lnSpc>
            </a:pPr>
            <a:endParaRPr lang="en-US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 algn="ctr" defTabSz="912813"/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SELECTED  STUDENTS EMBARK UPON </a:t>
            </a:r>
          </a:p>
          <a:p>
            <a:pPr marL="341313" indent="-341313" algn="ctr" defTabSz="912813"/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18 YEARS LONG ACADEMIC  PURSUIT.</a:t>
            </a:r>
          </a:p>
          <a:p>
            <a:pPr marL="341313" indent="-341313" algn="ctr" defTabSz="912813">
              <a:lnSpc>
                <a:spcPct val="80000"/>
              </a:lnSpc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 advTm="304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|0.8|0.4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8|5.6|2.8|3.1|1.8|1.7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8900</TotalTime>
  <Words>1430</Words>
  <Application>Microsoft Office PowerPoint</Application>
  <PresentationFormat>On-screen Show (4:3)</PresentationFormat>
  <Paragraphs>469</Paragraphs>
  <Slides>44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Concourse</vt:lpstr>
      <vt:lpstr>Slide 1</vt:lpstr>
      <vt:lpstr>Slide 2</vt:lpstr>
      <vt:lpstr>THE HELPCARE SOCIETY</vt:lpstr>
      <vt:lpstr>Slide 4</vt:lpstr>
      <vt:lpstr>Slide 5</vt:lpstr>
      <vt:lpstr>TEACH A CHILD (TAC) SCHOOL SYSTEM  AN EDUCATIONAL PROJECT OF “THE HELPCARE SOCIETY”</vt:lpstr>
      <vt:lpstr>Slide 7</vt:lpstr>
      <vt:lpstr>SELECTION PROCESS</vt:lpstr>
      <vt:lpstr>Slide 9</vt:lpstr>
      <vt:lpstr>Slide 10</vt:lpstr>
      <vt:lpstr>Slide 11</vt:lpstr>
      <vt:lpstr>Slide 12</vt:lpstr>
      <vt:lpstr>Slide 13</vt:lpstr>
      <vt:lpstr>    </vt:lpstr>
      <vt:lpstr>Slide 15</vt:lpstr>
      <vt:lpstr>Slide 16</vt:lpstr>
      <vt:lpstr>Slide 17</vt:lpstr>
      <vt:lpstr>Slide 18</vt:lpstr>
      <vt:lpstr>Slide 19</vt:lpstr>
      <vt:lpstr>Slide 20</vt:lpstr>
      <vt:lpstr>   HORIZONTAL  EXPANSION  OF  THE  CONCEPT  FIRST  CAMPUS,  DHA  LAHORE        </vt:lpstr>
      <vt:lpstr>Slide 22</vt:lpstr>
      <vt:lpstr>   DHA CAMPUS   INAUGURATION DAY    </vt:lpstr>
      <vt:lpstr>Slide 24</vt:lpstr>
      <vt:lpstr>Slide 25</vt:lpstr>
      <vt:lpstr>   FLAG HOISTING CEREMONY    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 MILE STONES </vt:lpstr>
      <vt:lpstr>Slide 40</vt:lpstr>
      <vt:lpstr> SPONSORS &amp; DONORS  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TAC</dc:creator>
  <cp:lastModifiedBy>Mohsin</cp:lastModifiedBy>
  <cp:revision>927</cp:revision>
  <dcterms:created xsi:type="dcterms:W3CDTF">2013-11-25T03:57:44Z</dcterms:created>
  <dcterms:modified xsi:type="dcterms:W3CDTF">2016-04-22T18:31:23Z</dcterms:modified>
</cp:coreProperties>
</file>